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81" r:id="rId2"/>
    <p:sldId id="731" r:id="rId3"/>
    <p:sldId id="679" r:id="rId4"/>
    <p:sldId id="681" r:id="rId5"/>
    <p:sldId id="735" r:id="rId6"/>
    <p:sldId id="732" r:id="rId7"/>
    <p:sldId id="733" r:id="rId8"/>
    <p:sldId id="510" r:id="rId9"/>
    <p:sldId id="734" r:id="rId10"/>
    <p:sldId id="736" r:id="rId11"/>
    <p:sldId id="737" r:id="rId12"/>
    <p:sldId id="738" r:id="rId13"/>
    <p:sldId id="739" r:id="rId14"/>
    <p:sldId id="740" r:id="rId15"/>
    <p:sldId id="741" r:id="rId16"/>
    <p:sldId id="743" r:id="rId17"/>
    <p:sldId id="742" r:id="rId18"/>
    <p:sldId id="744" r:id="rId19"/>
    <p:sldId id="515" r:id="rId20"/>
    <p:sldId id="746" r:id="rId21"/>
    <p:sldId id="747" r:id="rId22"/>
    <p:sldId id="74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6668E"/>
    <a:srgbClr val="6FBA2C"/>
    <a:srgbClr val="F08300"/>
    <a:srgbClr val="FCEE21"/>
    <a:srgbClr val="478BC2"/>
    <a:srgbClr val="5B9BD5"/>
    <a:srgbClr val="FF9900"/>
    <a:srgbClr val="0C3388"/>
    <a:srgbClr val="E4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14" autoAdjust="0"/>
  </p:normalViewPr>
  <p:slideViewPr>
    <p:cSldViewPr snapToGrid="0">
      <p:cViewPr varScale="1">
        <p:scale>
          <a:sx n="82" d="100"/>
          <a:sy n="82" d="100"/>
        </p:scale>
        <p:origin x="474" y="54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dirty="0">
                <a:latin typeface="+mn-ea"/>
                <a:ea typeface="+mn-ea"/>
              </a:rPr>
              <a:t>1.</a:t>
            </a:r>
            <a:r>
              <a:rPr lang="zh-TW" altLang="en-US" sz="1200" b="0" dirty="0">
                <a:latin typeface="+mn-ea"/>
                <a:ea typeface="+mn-ea"/>
              </a:rPr>
              <a:t>開啟平板。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2.</a:t>
            </a:r>
            <a:r>
              <a:rPr lang="zh-TW" altLang="en-US" sz="1200" b="0" dirty="0">
                <a:latin typeface="+mn-ea"/>
                <a:ea typeface="+mn-ea"/>
              </a:rPr>
              <a:t>點平板上的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baseline="0" dirty="0">
                <a:latin typeface="+mn-ea"/>
                <a:ea typeface="+mn-ea"/>
              </a:rPr>
              <a:t>圖示</a:t>
            </a:r>
            <a:r>
              <a:rPr lang="zh-TW" altLang="en-US" sz="1200" b="0" dirty="0">
                <a:latin typeface="+mn-ea"/>
                <a:ea typeface="+mn-ea"/>
              </a:rPr>
              <a:t>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3.</a:t>
            </a:r>
            <a:r>
              <a:rPr lang="zh-TW" altLang="en-US" sz="1200" b="0" dirty="0">
                <a:latin typeface="+mn-ea"/>
                <a:ea typeface="+mn-ea"/>
              </a:rPr>
              <a:t>選擇或輸入小派編號與小派連線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4.</a:t>
            </a:r>
            <a:r>
              <a:rPr lang="zh-TW" altLang="en-US" sz="1200" b="0" dirty="0">
                <a:latin typeface="+mn-ea"/>
                <a:ea typeface="+mn-ea"/>
              </a:rPr>
              <a:t>開啟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dirty="0">
                <a:latin typeface="+mn-ea"/>
                <a:ea typeface="+mn-ea"/>
              </a:rPr>
              <a:t>。</a:t>
            </a:r>
            <a:endParaRPr lang="en-US" altLang="zh-TW" sz="1200" b="0" dirty="0">
              <a:latin typeface="+mn-ea"/>
              <a:ea typeface="+mn-ea"/>
            </a:endParaRPr>
          </a:p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63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dirty="0">
                <a:latin typeface="+mn-ea"/>
                <a:ea typeface="+mn-ea"/>
              </a:rPr>
              <a:t>1.</a:t>
            </a:r>
            <a:r>
              <a:rPr lang="zh-TW" altLang="en-US" sz="1200" b="0" dirty="0">
                <a:latin typeface="+mn-ea"/>
                <a:ea typeface="+mn-ea"/>
              </a:rPr>
              <a:t>開啟平板。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2.</a:t>
            </a:r>
            <a:r>
              <a:rPr lang="zh-TW" altLang="en-US" sz="1200" b="0" dirty="0">
                <a:latin typeface="+mn-ea"/>
                <a:ea typeface="+mn-ea"/>
              </a:rPr>
              <a:t>點平板上的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baseline="0" dirty="0">
                <a:latin typeface="+mn-ea"/>
                <a:ea typeface="+mn-ea"/>
              </a:rPr>
              <a:t>圖示</a:t>
            </a:r>
            <a:r>
              <a:rPr lang="zh-TW" altLang="en-US" sz="1200" b="0" dirty="0">
                <a:latin typeface="+mn-ea"/>
                <a:ea typeface="+mn-ea"/>
              </a:rPr>
              <a:t>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3.</a:t>
            </a:r>
            <a:r>
              <a:rPr lang="zh-TW" altLang="en-US" sz="1200" b="0" dirty="0">
                <a:latin typeface="+mn-ea"/>
                <a:ea typeface="+mn-ea"/>
              </a:rPr>
              <a:t>選擇或輸入小派編號與小派連線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4.</a:t>
            </a:r>
            <a:r>
              <a:rPr lang="zh-TW" altLang="en-US" sz="1200" b="0" dirty="0">
                <a:latin typeface="+mn-ea"/>
                <a:ea typeface="+mn-ea"/>
              </a:rPr>
              <a:t>開啟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dirty="0">
                <a:latin typeface="+mn-ea"/>
                <a:ea typeface="+mn-ea"/>
              </a:rPr>
              <a:t>。</a:t>
            </a:r>
            <a:endParaRPr lang="en-US" altLang="zh-TW" sz="1200" b="0" dirty="0">
              <a:latin typeface="+mn-ea"/>
              <a:ea typeface="+mn-ea"/>
            </a:endParaRPr>
          </a:p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15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dirty="0">
                <a:latin typeface="+mn-ea"/>
                <a:ea typeface="+mn-ea"/>
              </a:rPr>
              <a:t>1.</a:t>
            </a:r>
            <a:r>
              <a:rPr lang="zh-TW" altLang="en-US" sz="1200" b="0" dirty="0">
                <a:latin typeface="+mn-ea"/>
                <a:ea typeface="+mn-ea"/>
              </a:rPr>
              <a:t>開啟平板。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2.</a:t>
            </a:r>
            <a:r>
              <a:rPr lang="zh-TW" altLang="en-US" sz="1200" b="0" dirty="0">
                <a:latin typeface="+mn-ea"/>
                <a:ea typeface="+mn-ea"/>
              </a:rPr>
              <a:t>點平板上的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baseline="0" dirty="0">
                <a:latin typeface="+mn-ea"/>
                <a:ea typeface="+mn-ea"/>
              </a:rPr>
              <a:t>圖示</a:t>
            </a:r>
            <a:r>
              <a:rPr lang="zh-TW" altLang="en-US" sz="1200" b="0" dirty="0">
                <a:latin typeface="+mn-ea"/>
                <a:ea typeface="+mn-ea"/>
              </a:rPr>
              <a:t>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3.</a:t>
            </a:r>
            <a:r>
              <a:rPr lang="zh-TW" altLang="en-US" sz="1200" b="0" dirty="0">
                <a:latin typeface="+mn-ea"/>
                <a:ea typeface="+mn-ea"/>
              </a:rPr>
              <a:t>選擇或輸入小派編號與小派連線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4.</a:t>
            </a:r>
            <a:r>
              <a:rPr lang="zh-TW" altLang="en-US" sz="1200" b="0" dirty="0">
                <a:latin typeface="+mn-ea"/>
                <a:ea typeface="+mn-ea"/>
              </a:rPr>
              <a:t>開啟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dirty="0">
                <a:latin typeface="+mn-ea"/>
                <a:ea typeface="+mn-ea"/>
              </a:rPr>
              <a:t>。</a:t>
            </a:r>
            <a:endParaRPr lang="en-US" altLang="zh-TW" sz="1200" b="0" dirty="0">
              <a:latin typeface="+mn-ea"/>
              <a:ea typeface="+mn-ea"/>
            </a:endParaRPr>
          </a:p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74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dirty="0">
                <a:latin typeface="+mn-ea"/>
                <a:ea typeface="+mn-ea"/>
              </a:rPr>
              <a:t>1.</a:t>
            </a:r>
            <a:r>
              <a:rPr lang="zh-TW" altLang="en-US" sz="1200" b="0" dirty="0">
                <a:latin typeface="+mn-ea"/>
                <a:ea typeface="+mn-ea"/>
              </a:rPr>
              <a:t>開啟平板。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2.</a:t>
            </a:r>
            <a:r>
              <a:rPr lang="zh-TW" altLang="en-US" sz="1200" b="0" dirty="0">
                <a:latin typeface="+mn-ea"/>
                <a:ea typeface="+mn-ea"/>
              </a:rPr>
              <a:t>點平板上的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baseline="0" dirty="0">
                <a:latin typeface="+mn-ea"/>
                <a:ea typeface="+mn-ea"/>
              </a:rPr>
              <a:t>圖示</a:t>
            </a:r>
            <a:r>
              <a:rPr lang="zh-TW" altLang="en-US" sz="1200" b="0" dirty="0">
                <a:latin typeface="+mn-ea"/>
                <a:ea typeface="+mn-ea"/>
              </a:rPr>
              <a:t>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3.</a:t>
            </a:r>
            <a:r>
              <a:rPr lang="zh-TW" altLang="en-US" sz="1200" b="0" dirty="0">
                <a:latin typeface="+mn-ea"/>
                <a:ea typeface="+mn-ea"/>
              </a:rPr>
              <a:t>選擇或輸入小派編號與小派連線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4.</a:t>
            </a:r>
            <a:r>
              <a:rPr lang="zh-TW" altLang="en-US" sz="1200" b="0" dirty="0">
                <a:latin typeface="+mn-ea"/>
                <a:ea typeface="+mn-ea"/>
              </a:rPr>
              <a:t>開啟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dirty="0">
                <a:latin typeface="+mn-ea"/>
                <a:ea typeface="+mn-ea"/>
              </a:rPr>
              <a:t>。</a:t>
            </a:r>
            <a:endParaRPr lang="en-US" altLang="zh-TW" sz="1200" b="0" dirty="0">
              <a:latin typeface="+mn-ea"/>
              <a:ea typeface="+mn-ea"/>
            </a:endParaRPr>
          </a:p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13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dirty="0">
                <a:latin typeface="+mn-ea"/>
                <a:ea typeface="+mn-ea"/>
              </a:rPr>
              <a:t>1.</a:t>
            </a:r>
            <a:r>
              <a:rPr lang="zh-TW" altLang="en-US" sz="1200" b="0" dirty="0">
                <a:latin typeface="+mn-ea"/>
                <a:ea typeface="+mn-ea"/>
              </a:rPr>
              <a:t>開啟平板。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2.</a:t>
            </a:r>
            <a:r>
              <a:rPr lang="zh-TW" altLang="en-US" sz="1200" b="0" dirty="0">
                <a:latin typeface="+mn-ea"/>
                <a:ea typeface="+mn-ea"/>
              </a:rPr>
              <a:t>點平板上的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baseline="0" dirty="0">
                <a:latin typeface="+mn-ea"/>
                <a:ea typeface="+mn-ea"/>
              </a:rPr>
              <a:t>圖示</a:t>
            </a:r>
            <a:r>
              <a:rPr lang="zh-TW" altLang="en-US" sz="1200" b="0" dirty="0">
                <a:latin typeface="+mn-ea"/>
                <a:ea typeface="+mn-ea"/>
              </a:rPr>
              <a:t>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3.</a:t>
            </a:r>
            <a:r>
              <a:rPr lang="zh-TW" altLang="en-US" sz="1200" b="0" dirty="0">
                <a:latin typeface="+mn-ea"/>
                <a:ea typeface="+mn-ea"/>
              </a:rPr>
              <a:t>選擇或輸入小派編號與小派連線 。</a:t>
            </a:r>
          </a:p>
          <a:p>
            <a:pPr algn="l"/>
            <a:r>
              <a:rPr lang="en-US" altLang="zh-TW" sz="1200" b="0" dirty="0">
                <a:latin typeface="+mn-ea"/>
                <a:ea typeface="+mn-ea"/>
              </a:rPr>
              <a:t>4.</a:t>
            </a:r>
            <a:r>
              <a:rPr lang="zh-TW" altLang="en-US" sz="1200" b="0" dirty="0">
                <a:latin typeface="+mn-ea"/>
                <a:ea typeface="+mn-ea"/>
              </a:rPr>
              <a:t>開啟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dirty="0" err="1">
                <a:latin typeface="+mn-ea"/>
                <a:ea typeface="+mn-ea"/>
              </a:rPr>
              <a:t>PyCode</a:t>
            </a:r>
            <a:r>
              <a:rPr lang="en-US" altLang="zh-TW" sz="1200" b="0" dirty="0">
                <a:latin typeface="+mn-ea"/>
                <a:ea typeface="+mn-ea"/>
              </a:rPr>
              <a:t>”</a:t>
            </a:r>
            <a:r>
              <a:rPr lang="en-US" altLang="zh-TW" sz="1200" b="0" baseline="0" dirty="0">
                <a:latin typeface="+mn-ea"/>
                <a:ea typeface="+mn-ea"/>
              </a:rPr>
              <a:t> </a:t>
            </a:r>
            <a:r>
              <a:rPr lang="zh-TW" altLang="en-US" sz="1200" b="0" dirty="0">
                <a:latin typeface="+mn-ea"/>
                <a:ea typeface="+mn-ea"/>
              </a:rPr>
              <a:t>。</a:t>
            </a:r>
            <a:endParaRPr lang="en-US" altLang="zh-TW" sz="1200" b="0" dirty="0">
              <a:latin typeface="+mn-ea"/>
              <a:ea typeface="+mn-ea"/>
            </a:endParaRPr>
          </a:p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86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sz="1200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51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sy-py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File:Gnome-computer.svg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e.wikipedia.org/wiki/IPa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966" y="6341806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January 2021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00981-4EF6-4BDD-8B18-573A6B07487E}"/>
              </a:ext>
            </a:extLst>
          </p:cNvPr>
          <p:cNvSpPr/>
          <p:nvPr/>
        </p:nvSpPr>
        <p:spPr>
          <a:xfrm>
            <a:off x="3635828" y="714799"/>
            <a:ext cx="6836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Education 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課程主題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851811-801D-44B4-83B4-4EBFDD50434D}"/>
              </a:ext>
            </a:extLst>
          </p:cNvPr>
          <p:cNvSpPr txBox="1"/>
          <p:nvPr/>
        </p:nvSpPr>
        <p:spPr>
          <a:xfrm>
            <a:off x="3464509" y="5356921"/>
            <a:ext cx="5262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Copyright </a:t>
            </a:r>
            <a:r>
              <a:rPr lang="zh-TW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</a:t>
            </a:r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2022 Richlink Technology Co., Ltd.</a:t>
            </a:r>
          </a:p>
          <a:p>
            <a:pPr algn="ctr"/>
            <a:r>
              <a:rPr lang="en-US" altLang="zh-TW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All right reserved</a:t>
            </a:r>
          </a:p>
          <a:p>
            <a:pPr lvl="0" algn="ctr"/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著作權保障，請勿翻印</a:t>
            </a:r>
            <a:r>
              <a:rPr lang="en-US" altLang="zh-TW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。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汯鉅科技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股份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有限公司</a:t>
            </a:r>
            <a:endParaRPr lang="zh-HK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王漢宗中古印簡" panose="02000000000000000000" pitchFamily="2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119356-A80A-404C-93F9-66D835F85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4" y="446327"/>
            <a:ext cx="1460274" cy="14602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AF8CAC0-B702-4654-A89B-E5F4F2C86ACA}"/>
              </a:ext>
            </a:extLst>
          </p:cNvPr>
          <p:cNvSpPr txBox="1"/>
          <p:nvPr/>
        </p:nvSpPr>
        <p:spPr>
          <a:xfrm>
            <a:off x="1807028" y="2967335"/>
            <a:ext cx="9405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 2 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軟體環境</a:t>
            </a:r>
          </a:p>
        </p:txBody>
      </p:sp>
    </p:spTree>
    <p:extLst>
      <p:ext uri="{BB962C8B-B14F-4D97-AF65-F5344CB8AC3E}">
        <p14:creationId xmlns:p14="http://schemas.microsoft.com/office/powerpoint/2010/main" val="386353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0934CE-8416-40E1-A60D-90255795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使用桌上型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筆記型電腦來與小派說話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51550-9874-4F22-8C72-2B9702E1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4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D9B15-8FB4-4937-9519-F5D052A9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2" y="1"/>
            <a:ext cx="9633857" cy="124097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程式網頁板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54F068-8962-4B6B-8BC2-4C0927CD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17171"/>
            <a:ext cx="10058400" cy="488201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確保網路連線順暢後，點選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瀏覽器，開啟一個新網頁。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在網頁上方的網址列中，輸入下列網 址，前往</a:t>
            </a:r>
            <a:r>
              <a:rPr lang="en-US" altLang="zh-TW" dirty="0"/>
              <a:t>PyCode</a:t>
            </a:r>
            <a:r>
              <a:rPr lang="zh-TW" altLang="en-US" dirty="0"/>
              <a:t>網 站：</a:t>
            </a:r>
            <a:r>
              <a:rPr lang="en-US" altLang="zh-TW" dirty="0">
                <a:solidFill>
                  <a:srgbClr val="0000FF"/>
                </a:solidFill>
              </a:rPr>
              <a:t>https://www.easy-py.net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35A9A0-6982-4758-8768-D5DAC8CDEEC3}"/>
              </a:ext>
            </a:extLst>
          </p:cNvPr>
          <p:cNvSpPr txBox="1"/>
          <p:nvPr/>
        </p:nvSpPr>
        <p:spPr>
          <a:xfrm>
            <a:off x="1567542" y="6335155"/>
            <a:ext cx="604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安裝完成後，第一個任務就完美達成囉！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B08E19-876C-4B4E-9C8C-74E567685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64" y="1908115"/>
            <a:ext cx="2012606" cy="13506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94B1FA-ADD6-4AC7-B234-FC7E1481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4" y="2047115"/>
            <a:ext cx="1747746" cy="664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9392FFA-064A-4AAD-BE6E-492F1040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764" y="4257557"/>
            <a:ext cx="2012606" cy="1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4BC12-DED6-4064-8FCD-B0289412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"/>
            <a:ext cx="9688286" cy="1251856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DC8C71-817C-416B-AEF7-F55A96C9C651}"/>
              </a:ext>
            </a:extLst>
          </p:cNvPr>
          <p:cNvSpPr txBox="1"/>
          <p:nvPr/>
        </p:nvSpPr>
        <p:spPr>
          <a:xfrm>
            <a:off x="1364960" y="1324334"/>
            <a:ext cx="71452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程式畫面後，可以透過以下兩種方式來選取正確的主機板「小派」。在程式上方的工具列，最右側會有當下使用的主機板的圖片和名稱。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CE1836-84AC-42C7-A7AB-F6A183038734}"/>
              </a:ext>
            </a:extLst>
          </p:cNvPr>
          <p:cNvSpPr txBox="1"/>
          <p:nvPr/>
        </p:nvSpPr>
        <p:spPr>
          <a:xfrm>
            <a:off x="1364959" y="4144668"/>
            <a:ext cx="7145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方法二點選程式上方工具列最左側的「功 能」按鈕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9F6F07-F33E-450D-A1CD-95EF60FD880A}"/>
              </a:ext>
            </a:extLst>
          </p:cNvPr>
          <p:cNvSpPr txBox="1"/>
          <p:nvPr/>
        </p:nvSpPr>
        <p:spPr>
          <a:xfrm>
            <a:off x="337457" y="6304430"/>
            <a:ext cx="7341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恭喜！您已經完成所有「和小派說話」的準備任務囉！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F93873-71BF-43FE-8D14-54F64AFD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222" y="851200"/>
            <a:ext cx="2711589" cy="18352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4CEB59-F5FE-470E-97F6-BD233DC3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91" y="2385016"/>
            <a:ext cx="2598942" cy="153353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D83387A-99D5-46E6-AB41-4C3468C02525}"/>
              </a:ext>
            </a:extLst>
          </p:cNvPr>
          <p:cNvSpPr txBox="1"/>
          <p:nvPr/>
        </p:nvSpPr>
        <p:spPr>
          <a:xfrm>
            <a:off x="4390333" y="2548696"/>
            <a:ext cx="3411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用滑鼠點選之後，就會出現其他主機板的選項，點選「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小派」就完成囉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115153-7A28-49EF-8062-A9F91389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222" y="3620389"/>
            <a:ext cx="2667137" cy="179714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BC6E854-B579-4F50-B512-92684DF7C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391" y="4590200"/>
            <a:ext cx="2598942" cy="151605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69C7647-D1C1-4E62-BA43-085706C9AF38}"/>
              </a:ext>
            </a:extLst>
          </p:cNvPr>
          <p:cNvSpPr txBox="1"/>
          <p:nvPr/>
        </p:nvSpPr>
        <p:spPr>
          <a:xfrm>
            <a:off x="4390470" y="4754625"/>
            <a:ext cx="3411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接著，點選「主機板」的按鈕後， 選擇「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小派」就完成囉！</a:t>
            </a:r>
          </a:p>
        </p:txBody>
      </p:sp>
    </p:spTree>
    <p:extLst>
      <p:ext uri="{BB962C8B-B14F-4D97-AF65-F5344CB8AC3E}">
        <p14:creationId xmlns:p14="http://schemas.microsoft.com/office/powerpoint/2010/main" val="332922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05B67-3389-49B7-9F5C-2B13F3020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0" y="1"/>
            <a:ext cx="9655629" cy="1230085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小派提供電源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E587C0-31A6-4F15-AC88-9263E206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629" y="1230086"/>
            <a:ext cx="10080171" cy="4969102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使用材料包中的電池盒為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小派提供電源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ePy-Plus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小派需要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3.3V ∼ 7.2V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之間的電壓，才能順利運作。如果電壓過低，小派就無法啟動；如果電壓過高，小派就有可能損壞，甚至造成危險。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將電池盒的連接線，接到小派上的電池盒接口。請確保連接頭的正反方向正確，避免損壞。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連接完成後，只要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亮起閃爍， 就完成供電囉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F3F976-B55A-4671-B42C-32168CCE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71" y="2077401"/>
            <a:ext cx="1812371" cy="13515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A14E05-1BE9-4F59-A6E7-BD8FC7315302}"/>
              </a:ext>
            </a:extLst>
          </p:cNvPr>
          <p:cNvSpPr txBox="1"/>
          <p:nvPr/>
        </p:nvSpPr>
        <p:spPr>
          <a:xfrm>
            <a:off x="4789714" y="2597486"/>
            <a:ext cx="7032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個安全、合格、電力充 足的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AAA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電池（四號電池）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E910F5-BBC7-4DA2-B710-3F311231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30" y="3937062"/>
            <a:ext cx="1788948" cy="1444045"/>
          </a:xfrm>
          <a:prstGeom prst="rect">
            <a:avLst/>
          </a:prstGeom>
        </p:spPr>
      </p:pic>
      <p:pic>
        <p:nvPicPr>
          <p:cNvPr id="6" name="圖片 5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0DA0D99F-90B0-3411-0514-4497B3CF7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80" y="5715685"/>
            <a:ext cx="1140693" cy="10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690035" y="156674"/>
            <a:ext cx="9772622" cy="707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用藍牙連接小派與筆記型電腦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37572" y="1140753"/>
            <a:ext cx="2122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確認電腦上的藍牙功能是否開啟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1939" y="1029906"/>
            <a:ext cx="27937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點選畫面右上角的齒輪圖案，開啟「程式設定」 的功能視窗。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14912" y="1114009"/>
            <a:ext cx="3275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在「連線選項」中，用滑鼠點選「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Bluetooth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18266" y="1140753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8269" y="1136095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0530" y="1140753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C11BC-95FF-4665-9F1C-CC3B5637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58" y="1960792"/>
            <a:ext cx="2267699" cy="15029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C80BB7-2F7C-404C-9EF7-386925AF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69" y="1981160"/>
            <a:ext cx="2267699" cy="15171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EB1A80-14A4-4D68-9C65-5FD0F227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52" y="1953604"/>
            <a:ext cx="2311305" cy="1741617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A6D1C329-1BDC-4C11-96EF-2BDDC1EEA83E}"/>
              </a:ext>
            </a:extLst>
          </p:cNvPr>
          <p:cNvSpPr/>
          <p:nvPr/>
        </p:nvSpPr>
        <p:spPr>
          <a:xfrm>
            <a:off x="2037572" y="3685923"/>
            <a:ext cx="29543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關閉視窗， 回到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程式畫面。右下角的白色狀態區會顯示「狀態：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Bluetooth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3637C8E9-E450-4234-A6E7-0F37EA12D6C0}"/>
              </a:ext>
            </a:extLst>
          </p:cNvPr>
          <p:cNvSpPr txBox="1"/>
          <p:nvPr/>
        </p:nvSpPr>
        <p:spPr>
          <a:xfrm>
            <a:off x="1520530" y="3787854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04ACCAF-92C7-4021-80C2-246789D54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977" y="5301024"/>
            <a:ext cx="2270525" cy="1502948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E6AC14CE-AF1A-4FB6-B02E-AF90667C2FF9}"/>
              </a:ext>
            </a:extLst>
          </p:cNvPr>
          <p:cNvSpPr/>
          <p:nvPr/>
        </p:nvSpPr>
        <p:spPr>
          <a:xfrm>
            <a:off x="5748443" y="3695221"/>
            <a:ext cx="60421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接著，我們需要使用一個測試指令來發出訊號，使小派和電腦連線。 首先，點選程式左側列表中的主機板，再接著點選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燈。從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燈的方塊列表中，找出「設置燈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為開」的方塊， 並使用滑鼠，將它拖曳到右方的編輯區中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9473983E-4A62-4D63-86EC-32898580C9EA}"/>
              </a:ext>
            </a:extLst>
          </p:cNvPr>
          <p:cNvSpPr txBox="1"/>
          <p:nvPr/>
        </p:nvSpPr>
        <p:spPr>
          <a:xfrm>
            <a:off x="5235994" y="3770681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2BA66B-A5D1-4737-8480-B6EADB819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083" y="5295764"/>
            <a:ext cx="2267699" cy="150820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1EBC433-D8AD-443A-8683-F77552D3C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183" y="5332731"/>
            <a:ext cx="2191960" cy="14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690035" y="156674"/>
            <a:ext cx="9772622" cy="707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用藍牙連接小派與筆記型電腦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37572" y="1140753"/>
            <a:ext cx="4058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完成後，用滑鼠點選上方工具列中的「執行」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3880" y="1159761"/>
            <a:ext cx="49520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左上角會出現一個視窗，顯示「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www.easy-py.net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要求配對」。點選下方選單中「小派」的編號，並按下「配對」按鍵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17176" y="4717128"/>
            <a:ext cx="5086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按下執行後，只要藍色的「藍牙連線指示燈」亮起，原本關閉的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被點亮了，就表示小派已經成功與電腦連線囉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0529" y="4743872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0210" y="1140753"/>
            <a:ext cx="524748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0530" y="1140753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677C1-7C83-4727-A197-36493B7D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7" y="1980348"/>
            <a:ext cx="2673487" cy="17907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1ECB04-1454-4578-B231-A45A1FC57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621" y="2528662"/>
            <a:ext cx="2724290" cy="1987652"/>
          </a:xfrm>
          <a:prstGeom prst="rect">
            <a:avLst/>
          </a:prstGeom>
        </p:spPr>
      </p:pic>
      <p:pic>
        <p:nvPicPr>
          <p:cNvPr id="2" name="圖片 1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547E0665-527E-5DE2-9BDE-49FDA13385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00" y="4783735"/>
            <a:ext cx="2154321" cy="2018702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5BE8BD9B-1480-DD9A-F021-D0060C08D27B}"/>
              </a:ext>
            </a:extLst>
          </p:cNvPr>
          <p:cNvSpPr/>
          <p:nvPr/>
        </p:nvSpPr>
        <p:spPr>
          <a:xfrm>
            <a:off x="9912795" y="4927277"/>
            <a:ext cx="168902" cy="1630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FCEC240-5691-386A-1869-A9D3B69F5B8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997246" y="4539611"/>
            <a:ext cx="0" cy="38766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3C19AB9B-BF97-16A4-094C-3F0738355496}"/>
              </a:ext>
            </a:extLst>
          </p:cNvPr>
          <p:cNvSpPr/>
          <p:nvPr/>
        </p:nvSpPr>
        <p:spPr>
          <a:xfrm>
            <a:off x="10361259" y="5698239"/>
            <a:ext cx="277164" cy="97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76F4328-39DD-AE36-5594-798DD93E4B51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10638423" y="5747061"/>
            <a:ext cx="5032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0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05B67-3389-49B7-9F5C-2B13F3020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0" y="1"/>
            <a:ext cx="9816281" cy="1230085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小派提供電源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E587C0-31A6-4F15-AC88-9263E206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629" y="1230086"/>
            <a:ext cx="10080171" cy="4969102"/>
          </a:xfrm>
        </p:spPr>
        <p:txBody>
          <a:bodyPr/>
          <a:lstStyle/>
          <a:p>
            <a:pPr marL="457200" indent="-457200" algn="just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小拍需要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3.3V ∼ 7.2V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之間的電壓，才能順利運作。正確使用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連接線時，從筆記型電腦輸出的電壓為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，因此能在連結小派與電腦時，同時為小派供電。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連接線的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 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端，接到小派上的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接口；另一端， 則連接到電腦的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接口上。 請確保連接頭的正反方向正確， 避免損壞。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連接完成後，只要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亮起來，就表示成功幫小派供電囉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457200" indent="-457200" algn="just">
              <a:buFont typeface="+mj-lt"/>
              <a:buAutoNum type="alphaLcParenR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F288E7-56A9-4506-A38C-F296F205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351" y="1910518"/>
            <a:ext cx="1788948" cy="12309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CA033A-76AC-4EF9-B27D-A7F426E5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7" y="1970892"/>
            <a:ext cx="1923663" cy="12309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BA2C0F-5D12-4BE4-A517-E8AC66A2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20" y="3942666"/>
            <a:ext cx="2706637" cy="1425583"/>
          </a:xfrm>
          <a:prstGeom prst="rect">
            <a:avLst/>
          </a:prstGeom>
        </p:spPr>
      </p:pic>
      <p:pic>
        <p:nvPicPr>
          <p:cNvPr id="4" name="圖片 3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9DA9A311-FF85-8174-170F-3D4AB2C46B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81" y="5447384"/>
            <a:ext cx="1339567" cy="12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8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690035" y="156674"/>
            <a:ext cx="9772622" cy="707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連接小派與筆記型電腦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23458" y="1109165"/>
            <a:ext cx="37142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點選畫面右上角的齒輪圖案，開啟「程式設定」 的功能視窗。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47075" y="1093268"/>
            <a:ext cx="48155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在「連線選擇」中，請用滑鼠點選「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USB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」，讓方框出現勾選記 號。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0429" y="1120012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0530" y="1147223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C80BB7-2F7C-404C-9EF7-386925AF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30" y="1956712"/>
            <a:ext cx="2267699" cy="1517160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A6D1C329-1BDC-4C11-96EF-2BDDC1EEA83E}"/>
              </a:ext>
            </a:extLst>
          </p:cNvPr>
          <p:cNvSpPr/>
          <p:nvPr/>
        </p:nvSpPr>
        <p:spPr>
          <a:xfrm>
            <a:off x="2037572" y="3685923"/>
            <a:ext cx="29543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關閉視窗， 回到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程式畫面。右下角的白色狀態區會顯示「狀態：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3637C8E9-E450-4234-A6E7-0F37EA12D6C0}"/>
              </a:ext>
            </a:extLst>
          </p:cNvPr>
          <p:cNvSpPr txBox="1"/>
          <p:nvPr/>
        </p:nvSpPr>
        <p:spPr>
          <a:xfrm>
            <a:off x="1520530" y="3787854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E6AC14CE-AF1A-4FB6-B02E-AF90667C2FF9}"/>
              </a:ext>
            </a:extLst>
          </p:cNvPr>
          <p:cNvSpPr/>
          <p:nvPr/>
        </p:nvSpPr>
        <p:spPr>
          <a:xfrm>
            <a:off x="5748443" y="3695221"/>
            <a:ext cx="60421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接著，我們需要使用一個測試指令來發出訊號，使小派和電腦連線。首先，點選程式左側列表中的主機板，再接著點選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燈。從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燈的方塊列表中，找出「設置燈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為開」的方塊， 並使用滑鼠，將它拖曳到右方的編輯區中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9473983E-4A62-4D63-86EC-32898580C9EA}"/>
              </a:ext>
            </a:extLst>
          </p:cNvPr>
          <p:cNvSpPr txBox="1"/>
          <p:nvPr/>
        </p:nvSpPr>
        <p:spPr>
          <a:xfrm>
            <a:off x="5235994" y="3770681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2BA66B-A5D1-4737-8480-B6EADB81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083" y="5295764"/>
            <a:ext cx="2267699" cy="150820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1EBC433-D8AD-443A-8683-F77552D3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183" y="5332731"/>
            <a:ext cx="2191960" cy="14578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71D224A-E85E-4925-8799-CFF832538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858" y="1934463"/>
            <a:ext cx="2267699" cy="1716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A9F76C-29D5-4696-BBC5-E4A4EF184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529" y="5204529"/>
            <a:ext cx="2267699" cy="15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690035" y="156674"/>
            <a:ext cx="9772622" cy="707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連接小派與筆記型電腦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37572" y="1140753"/>
            <a:ext cx="3829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完成後，用滑鼠點選上方工具列中的「執行」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66001" y="1146520"/>
            <a:ext cx="47007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左上角會出現一個視窗，顯示 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www.easy-py.net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要求與序列埠連線」。從下方中點選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連接埠的編號，並按下 「連線」按鍵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17176" y="4717128"/>
            <a:ext cx="5086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按下執行後，只要原本關閉的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被點亮了，就表示小派已經成功與電腦連線囉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0529" y="4743872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1166574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0530" y="1140753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677C1-7C83-4727-A197-36493B7D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35" y="2276145"/>
            <a:ext cx="2673487" cy="17907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48C1340-842A-499B-84FF-40F1D4AFA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97" y="2428823"/>
            <a:ext cx="2673487" cy="2000353"/>
          </a:xfrm>
          <a:prstGeom prst="rect">
            <a:avLst/>
          </a:prstGeom>
        </p:spPr>
      </p:pic>
      <p:pic>
        <p:nvPicPr>
          <p:cNvPr id="2" name="圖片 1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C0F0D1E7-90D8-0844-434A-F4B5D78774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85" y="4702128"/>
            <a:ext cx="2154321" cy="201870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F59C3B3-348A-B141-CE9D-4FDBF941C8D5}"/>
              </a:ext>
            </a:extLst>
          </p:cNvPr>
          <p:cNvSpPr/>
          <p:nvPr/>
        </p:nvSpPr>
        <p:spPr>
          <a:xfrm>
            <a:off x="9010044" y="5616632"/>
            <a:ext cx="277164" cy="97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5CCBC00-42EE-101C-4453-05DFF15FCC6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9287208" y="5665454"/>
            <a:ext cx="5032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2B74C98-5D73-4C72-BF09-060DCAF5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15" y="1395648"/>
            <a:ext cx="9782481" cy="4830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855835" y="198120"/>
            <a:ext cx="5377639" cy="6368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PyCode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軟體環境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411228" y="2359034"/>
            <a:ext cx="1391607" cy="4009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cxnSpLocks/>
            <a:stCxn id="2" idx="3"/>
            <a:endCxn id="12" idx="1"/>
          </p:cNvCxnSpPr>
          <p:nvPr/>
        </p:nvCxnSpPr>
        <p:spPr>
          <a:xfrm>
            <a:off x="2802835" y="4363875"/>
            <a:ext cx="684601" cy="1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87436" y="41345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ea typeface="華康圓體 Std W7" panose="02000700000000000000" pitchFamily="50" charset="-120"/>
              </a:rPr>
              <a:t>程式指令欄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834831" y="1395648"/>
            <a:ext cx="766370" cy="792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14" idx="2"/>
            <a:endCxn id="17" idx="0"/>
          </p:cNvCxnSpPr>
          <p:nvPr/>
        </p:nvCxnSpPr>
        <p:spPr>
          <a:xfrm flipH="1">
            <a:off x="9215180" y="2188027"/>
            <a:ext cx="2836" cy="478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99517" y="26666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圓體 Std W7" panose="02000700000000000000" pitchFamily="50" charset="-120"/>
                <a:ea typeface="華康圓體 Std W7" panose="02000700000000000000" pitchFamily="50" charset="-120"/>
              </a:rPr>
              <a:t>切換程式語言</a:t>
            </a:r>
            <a:endParaRPr lang="en-US" altLang="zh-TW" sz="2400" b="1" dirty="0">
              <a:solidFill>
                <a:srgbClr val="FF0000"/>
              </a:solidFill>
              <a:latin typeface="華康圓體 Std W7" panose="02000700000000000000" pitchFamily="50" charset="-120"/>
              <a:ea typeface="華康圓體 Std W7" panose="02000700000000000000" pitchFamily="50" charset="-12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02835" y="1298433"/>
            <a:ext cx="5637467" cy="963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83623" y="4335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ea typeface="華康圓體 Std W7" panose="02000700000000000000" pitchFamily="50" charset="-120"/>
              </a:rPr>
              <a:t>功能欄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5100472" y="2782916"/>
            <a:ext cx="2304249" cy="12620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0812805" y="1333553"/>
            <a:ext cx="485993" cy="854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cxnSpLocks/>
            <a:stCxn id="22" idx="2"/>
            <a:endCxn id="15" idx="0"/>
          </p:cNvCxnSpPr>
          <p:nvPr/>
        </p:nvCxnSpPr>
        <p:spPr>
          <a:xfrm rot="5400000">
            <a:off x="8173108" y="1452540"/>
            <a:ext cx="2147209" cy="36181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686799" y="4648200"/>
            <a:ext cx="500743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2EB7FFFD-A72C-471C-A25C-DA3973C63417}"/>
              </a:ext>
            </a:extLst>
          </p:cNvPr>
          <p:cNvSpPr/>
          <p:nvPr/>
        </p:nvSpPr>
        <p:spPr>
          <a:xfrm>
            <a:off x="9342684" y="4822022"/>
            <a:ext cx="1956113" cy="14661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510EF30C-27AE-4BFC-BACA-1077F4EBF5A1}"/>
              </a:ext>
            </a:extLst>
          </p:cNvPr>
          <p:cNvSpPr txBox="1"/>
          <p:nvPr/>
        </p:nvSpPr>
        <p:spPr>
          <a:xfrm>
            <a:off x="9784202" y="54672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ea typeface="華康圓體 Std W7" panose="02000700000000000000" pitchFamily="50" charset="-120"/>
              </a:rPr>
              <a:t>訊息欄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63BEE45-2C4C-4242-A4C2-BB94A99B71F1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8221755" y="5104987"/>
            <a:ext cx="465044" cy="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4">
            <a:extLst>
              <a:ext uri="{FF2B5EF4-FFF2-40B4-BE49-F238E27FC236}">
                <a16:creationId xmlns:a16="http://schemas.microsoft.com/office/drawing/2014/main" id="{B59E8825-090E-4B9E-8E07-C60466C68205}"/>
              </a:ext>
            </a:extLst>
          </p:cNvPr>
          <p:cNvSpPr txBox="1"/>
          <p:nvPr/>
        </p:nvSpPr>
        <p:spPr>
          <a:xfrm>
            <a:off x="6000107" y="489595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ea typeface="華康圓體 Std W7" panose="02000700000000000000" pitchFamily="50" charset="-120"/>
              </a:rPr>
              <a:t>放大或縮小介面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5" name="Rounded Rectangle 24">
            <a:extLst>
              <a:ext uri="{FF2B5EF4-FFF2-40B4-BE49-F238E27FC236}">
                <a16:creationId xmlns:a16="http://schemas.microsoft.com/office/drawing/2014/main" id="{C0496528-B0B3-4FB4-B101-E8A9F249F314}"/>
              </a:ext>
            </a:extLst>
          </p:cNvPr>
          <p:cNvSpPr/>
          <p:nvPr/>
        </p:nvSpPr>
        <p:spPr>
          <a:xfrm>
            <a:off x="8686797" y="5555090"/>
            <a:ext cx="500743" cy="566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1B2BBDB-D953-452F-A6F8-78A03C37087C}"/>
              </a:ext>
            </a:extLst>
          </p:cNvPr>
          <p:cNvCxnSpPr/>
          <p:nvPr/>
        </p:nvCxnSpPr>
        <p:spPr>
          <a:xfrm flipH="1" flipV="1">
            <a:off x="8199517" y="5859477"/>
            <a:ext cx="465044" cy="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4">
            <a:extLst>
              <a:ext uri="{FF2B5EF4-FFF2-40B4-BE49-F238E27FC236}">
                <a16:creationId xmlns:a16="http://schemas.microsoft.com/office/drawing/2014/main" id="{6D10F09A-1B03-46D7-90B6-6CFC22D518A7}"/>
              </a:ext>
            </a:extLst>
          </p:cNvPr>
          <p:cNvSpPr txBox="1"/>
          <p:nvPr/>
        </p:nvSpPr>
        <p:spPr>
          <a:xfrm>
            <a:off x="7205866" y="5644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ea typeface="華康圓體 Std W7" panose="02000700000000000000" pitchFamily="50" charset="-120"/>
              </a:rPr>
              <a:t>垃圾桶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 animBg="1"/>
      <p:bldP spid="25" grpId="0" animBg="1"/>
      <p:bldP spid="29" grpId="0" animBg="1"/>
      <p:bldP spid="30" grpId="0"/>
      <p:bldP spid="34" grpId="0"/>
      <p:bldP spid="35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EFAB2-AB1D-4825-B465-4B34438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6" y="1"/>
            <a:ext cx="9644743" cy="1273628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軟體來寫程式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65328E-DCB5-42EB-8B8F-299DEF1A7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70" y="1589314"/>
            <a:ext cx="10417630" cy="48768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需要完成三個任務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平板上安裝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在電腦上使用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瀏覽器來打開網頁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https://www.easy-py.net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可支持於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Windows, Mac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OS, Linux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操作系統上工作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免安裝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可直接用網頁來執行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平板請下載並打開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APP</a:t>
            </a:r>
          </a:p>
          <a:p>
            <a:pPr marL="1371600" lvl="2" indent="-457200">
              <a:buFont typeface="+mj-lt"/>
              <a:buAutoNum type="alphaLcParenR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小派供電，並連接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小派與電腦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程式中選擇主機板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小派。</a:t>
            </a:r>
          </a:p>
        </p:txBody>
      </p:sp>
    </p:spTree>
    <p:extLst>
      <p:ext uri="{BB962C8B-B14F-4D97-AF65-F5344CB8AC3E}">
        <p14:creationId xmlns:p14="http://schemas.microsoft.com/office/powerpoint/2010/main" val="135319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38304-9CE3-4E49-AE97-DB7BBC66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828" y="1"/>
            <a:ext cx="9622971" cy="1219199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60C663A-18B5-43CB-A394-38CF377F95FF}"/>
              </a:ext>
            </a:extLst>
          </p:cNvPr>
          <p:cNvSpPr txBox="1"/>
          <p:nvPr/>
        </p:nvSpPr>
        <p:spPr>
          <a:xfrm>
            <a:off x="1950739" y="14183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延伸功能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60D704-5D22-4B6F-AA9B-E99C9FC4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48" y="1201270"/>
            <a:ext cx="2014371" cy="9056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3CD7B22-BF46-41D6-8C5E-4A52183CDE62}"/>
              </a:ext>
            </a:extLst>
          </p:cNvPr>
          <p:cNvSpPr txBox="1"/>
          <p:nvPr/>
        </p:nvSpPr>
        <p:spPr>
          <a:xfrm>
            <a:off x="6158140" y="1351926"/>
            <a:ext cx="3132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選擇介面呈現的語言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主機板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選擇主機板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E6B83C-AC44-4F21-8EF0-AD9773E8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12" y="2305606"/>
            <a:ext cx="444523" cy="7683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931429-1553-46B6-A6C4-B133948DE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523" y="1351926"/>
            <a:ext cx="571529" cy="74933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E9C06B-EC7D-4A47-A1B5-3D7844B677E5}"/>
              </a:ext>
            </a:extLst>
          </p:cNvPr>
          <p:cNvSpPr txBox="1"/>
          <p:nvPr/>
        </p:nvSpPr>
        <p:spPr>
          <a:xfrm>
            <a:off x="1953735" y="2366879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程式完成後，使用者必須按下這個按鈕才會開始運作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E97E659-02AB-4241-AE30-CC120B8DB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670" y="3230405"/>
            <a:ext cx="577880" cy="70488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75E112F-9C9D-4051-98A7-2EABF724C3F3}"/>
              </a:ext>
            </a:extLst>
          </p:cNvPr>
          <p:cNvSpPr txBox="1"/>
          <p:nvPr/>
        </p:nvSpPr>
        <p:spPr>
          <a:xfrm>
            <a:off x="1948550" y="329362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檔案存放資料夾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9951D0A-48C0-4E1D-9ABD-16195DA48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348" y="4102752"/>
            <a:ext cx="444523" cy="71123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C8BF75F-4AD1-4DA8-BEFA-A2C9FE018D61}"/>
              </a:ext>
            </a:extLst>
          </p:cNvPr>
          <p:cNvSpPr txBox="1"/>
          <p:nvPr/>
        </p:nvSpPr>
        <p:spPr>
          <a:xfrm>
            <a:off x="2012052" y="42314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儲存檔案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21C8454-F130-4380-B4CF-D3D9131DF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984" y="4981450"/>
            <a:ext cx="444523" cy="7429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D59626-3F9E-4C13-B34B-0DF0101DF8B0}"/>
              </a:ext>
            </a:extLst>
          </p:cNvPr>
          <p:cNvSpPr txBox="1"/>
          <p:nvPr/>
        </p:nvSpPr>
        <p:spPr>
          <a:xfrm>
            <a:off x="2012052" y="507697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一次清除所有在編輯區的程式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2B814A4-33FF-4452-9AF4-2C0835C04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26" y="5891899"/>
            <a:ext cx="495325" cy="78744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AE33828-3453-456C-96AD-A31077B2C216}"/>
              </a:ext>
            </a:extLst>
          </p:cNvPr>
          <p:cNvSpPr txBox="1"/>
          <p:nvPr/>
        </p:nvSpPr>
        <p:spPr>
          <a:xfrm>
            <a:off x="2012052" y="588550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回到上一個步驟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7ED1075-47BD-40DC-B4CC-F49FA9D9A9B5}"/>
              </a:ext>
            </a:extLst>
          </p:cNvPr>
          <p:cNvSpPr txBox="1"/>
          <p:nvPr/>
        </p:nvSpPr>
        <p:spPr>
          <a:xfrm>
            <a:off x="2012052" y="629393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回到下一個步驟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7926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C6D70-9E19-48DC-933E-BD812C41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6" y="1"/>
            <a:ext cx="9720943" cy="1338942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功能設定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330FE-938D-4EDF-BB92-89C66A08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29" y="1008828"/>
            <a:ext cx="9927770" cy="58023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170120-6C4E-4A90-AE7F-5BBD2194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12" y="1948613"/>
            <a:ext cx="1469571" cy="6929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7476870-2C67-484C-90A4-26CB6B19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2" y="2830014"/>
            <a:ext cx="3025968" cy="51208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2DFE9A5-4E90-41F4-98DA-052CADBC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912" y="3544836"/>
            <a:ext cx="1225613" cy="73028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2A1DA8A-EA37-4CEA-B9E7-7BEB3D09B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912" y="4534566"/>
            <a:ext cx="2498402" cy="47414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1024A35-0555-4330-AD81-0A8090544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912" y="5068505"/>
            <a:ext cx="4751745" cy="168283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3A58724-FA3C-4999-9898-3A853E749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029" y="1862827"/>
            <a:ext cx="2446338" cy="4080885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B2F456-4F5F-4B33-8C60-473BD66DC27F}"/>
              </a:ext>
            </a:extLst>
          </p:cNvPr>
          <p:cNvSpPr/>
          <p:nvPr/>
        </p:nvSpPr>
        <p:spPr>
          <a:xfrm>
            <a:off x="1428524" y="1891909"/>
            <a:ext cx="2492828" cy="816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3B55547-EA72-40C8-AC8F-3D8430C7D95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921352" y="2300124"/>
            <a:ext cx="729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CE60EE9-8E7C-438B-A085-9ACB03020559}"/>
              </a:ext>
            </a:extLst>
          </p:cNvPr>
          <p:cNvSpPr/>
          <p:nvPr/>
        </p:nvSpPr>
        <p:spPr>
          <a:xfrm>
            <a:off x="1428524" y="2708338"/>
            <a:ext cx="2492828" cy="816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A595A90-AA86-4C59-9811-5F8E8315571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921352" y="3116553"/>
            <a:ext cx="729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2D0EDAF-A087-409E-9350-B999A2A921AA}"/>
              </a:ext>
            </a:extLst>
          </p:cNvPr>
          <p:cNvSpPr/>
          <p:nvPr/>
        </p:nvSpPr>
        <p:spPr>
          <a:xfrm>
            <a:off x="1426029" y="3535883"/>
            <a:ext cx="2492828" cy="816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66EA464-EF1F-4825-80F2-A648A10C286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918857" y="3944098"/>
            <a:ext cx="729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AE12361-E338-4F6B-9407-2A8C1E2B1B09}"/>
              </a:ext>
            </a:extLst>
          </p:cNvPr>
          <p:cNvSpPr/>
          <p:nvPr/>
        </p:nvSpPr>
        <p:spPr>
          <a:xfrm>
            <a:off x="1426029" y="4363427"/>
            <a:ext cx="2492828" cy="816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EC17340-2372-4F56-B2A5-D1A55E398D26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918857" y="4771642"/>
            <a:ext cx="729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41E6CB3-7197-444B-A328-C75DB83A713B}"/>
              </a:ext>
            </a:extLst>
          </p:cNvPr>
          <p:cNvSpPr/>
          <p:nvPr/>
        </p:nvSpPr>
        <p:spPr>
          <a:xfrm>
            <a:off x="1426029" y="5171797"/>
            <a:ext cx="2492828" cy="816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5221E73D-9183-490A-96AB-977EDE551BD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918857" y="5580012"/>
            <a:ext cx="7292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78BD48C3-0140-45FB-AB58-8B7F3ED47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87" y="3544836"/>
            <a:ext cx="692614" cy="1433832"/>
          </a:xfrm>
          <a:prstGeom prst="rect">
            <a:avLst/>
          </a:prstGeom>
        </p:spPr>
      </p:pic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822D343C-1144-4E16-9B8B-F8EF4C8A8544}"/>
              </a:ext>
            </a:extLst>
          </p:cNvPr>
          <p:cNvSpPr/>
          <p:nvPr/>
        </p:nvSpPr>
        <p:spPr>
          <a:xfrm flipV="1">
            <a:off x="808266" y="3780811"/>
            <a:ext cx="459921" cy="290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031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E4C539B-EEC5-4FB0-A971-D348041F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47862"/>
          </a:xfrm>
        </p:spPr>
        <p:txBody>
          <a:bodyPr/>
          <a:lstStyle/>
          <a:p>
            <a:pPr algn="ctr"/>
            <a:r>
              <a:rPr lang="zh-TW" altLang="en-US" dirty="0"/>
              <a:t>常見問題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D15A72-5AF1-4393-A88A-845265A8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90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A26049-FCFC-41EF-96EB-911951AC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8" y="54970"/>
            <a:ext cx="10033572" cy="1221724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學習環境介紹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使用桌上型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筆記型電腦</a:t>
            </a:r>
          </a:p>
        </p:txBody>
      </p:sp>
      <p:pic>
        <p:nvPicPr>
          <p:cNvPr id="5" name="圖片 4" descr="一張含有 電子用品, 監視器, 電腦, 桌 的圖片&#10;&#10;自動產生的描述">
            <a:extLst>
              <a:ext uri="{FF2B5EF4-FFF2-40B4-BE49-F238E27FC236}">
                <a16:creationId xmlns:a16="http://schemas.microsoft.com/office/drawing/2014/main" id="{1C378665-605E-4C1C-A5CC-82D497705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66065" y="2124039"/>
            <a:ext cx="1872205" cy="18722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FA2C4A-3F65-4722-800B-46CE92B4F1DA}"/>
              </a:ext>
            </a:extLst>
          </p:cNvPr>
          <p:cNvSpPr txBox="1"/>
          <p:nvPr/>
        </p:nvSpPr>
        <p:spPr>
          <a:xfrm>
            <a:off x="1366065" y="1391997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r>
              <a:rPr lang="en-US" altLang="zh-TW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軟體環境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FC030-3BDF-4D08-BACC-8E049731C341}"/>
              </a:ext>
            </a:extLst>
          </p:cNvPr>
          <p:cNvSpPr txBox="1"/>
          <p:nvPr/>
        </p:nvSpPr>
        <p:spPr>
          <a:xfrm>
            <a:off x="7657210" y="13748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主機板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6A79AF-5C4B-43D6-9F96-E3ED92C14383}"/>
              </a:ext>
            </a:extLst>
          </p:cNvPr>
          <p:cNvSpPr txBox="1"/>
          <p:nvPr/>
        </p:nvSpPr>
        <p:spPr>
          <a:xfrm>
            <a:off x="4445714" y="248259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USB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05818C-0EB4-437D-A265-C530946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654" y="2295855"/>
            <a:ext cx="1451598" cy="8676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7B5683-B2CE-4C03-8B85-49711308006D}"/>
              </a:ext>
            </a:extLst>
          </p:cNvPr>
          <p:cNvSpPr txBox="1"/>
          <p:nvPr/>
        </p:nvSpPr>
        <p:spPr>
          <a:xfrm>
            <a:off x="1813228" y="2545020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7BAF545-6BEA-486F-9FF9-5C4805EA1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04474" y="2293053"/>
            <a:ext cx="287070" cy="127586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FFA2C5-27FE-4E2F-B1E6-53A8407FE556}"/>
              </a:ext>
            </a:extLst>
          </p:cNvPr>
          <p:cNvSpPr txBox="1"/>
          <p:nvPr/>
        </p:nvSpPr>
        <p:spPr>
          <a:xfrm>
            <a:off x="7605688" y="1772928"/>
            <a:ext cx="98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0000FF"/>
                </a:solidFill>
              </a:rPr>
              <a:t>ePy_Lite</a:t>
            </a:r>
            <a:endParaRPr lang="en-US" altLang="zh-TW" dirty="0">
              <a:solidFill>
                <a:srgbClr val="0000FF"/>
              </a:solidFill>
            </a:endParaRPr>
          </a:p>
          <a:p>
            <a:pPr algn="ctr"/>
            <a:r>
              <a:rPr lang="zh-TW" altLang="en-US" dirty="0">
                <a:solidFill>
                  <a:srgbClr val="0000FF"/>
                </a:solidFill>
              </a:rPr>
              <a:t>易趣板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026EC8F-A3FC-4492-922F-AE5F94DA4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675170" y="3212265"/>
            <a:ext cx="407154" cy="107404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34AFE1-3FF0-4F9D-8B9F-1C0222EABA9D}"/>
              </a:ext>
            </a:extLst>
          </p:cNvPr>
          <p:cNvSpPr txBox="1"/>
          <p:nvPr/>
        </p:nvSpPr>
        <p:spPr>
          <a:xfrm>
            <a:off x="4077418" y="395347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USB</a:t>
            </a:r>
            <a:r>
              <a:rPr lang="zh-TW" altLang="en-US" dirty="0">
                <a:solidFill>
                  <a:srgbClr val="FF0000"/>
                </a:solidFill>
              </a:rPr>
              <a:t> 藍牙</a:t>
            </a:r>
            <a:r>
              <a:rPr lang="en-US" altLang="zh-TW" dirty="0">
                <a:solidFill>
                  <a:srgbClr val="FF0000"/>
                </a:solidFill>
              </a:rPr>
              <a:t>Dongle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65048FD-AB2A-4940-96C8-E2789AAAE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555" y="4209390"/>
            <a:ext cx="1943413" cy="152093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E75B39C-6862-44DC-9C45-5B9A192C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880" y="4311334"/>
            <a:ext cx="1239373" cy="740809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6E8B537B-CA8F-49AB-B9FF-0FB71A55537B}"/>
              </a:ext>
            </a:extLst>
          </p:cNvPr>
          <p:cNvSpPr txBox="1"/>
          <p:nvPr/>
        </p:nvSpPr>
        <p:spPr>
          <a:xfrm>
            <a:off x="1814854" y="4468231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EC32B8F-DFA8-475C-A9F8-3811DD82364D}"/>
              </a:ext>
            </a:extLst>
          </p:cNvPr>
          <p:cNvSpPr txBox="1"/>
          <p:nvPr/>
        </p:nvSpPr>
        <p:spPr>
          <a:xfrm>
            <a:off x="4426650" y="14078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連接方式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CAA23E-DB51-4A9D-91F7-F78B80592ED8}"/>
              </a:ext>
            </a:extLst>
          </p:cNvPr>
          <p:cNvSpPr txBox="1"/>
          <p:nvPr/>
        </p:nvSpPr>
        <p:spPr>
          <a:xfrm>
            <a:off x="865875" y="5876428"/>
            <a:ext cx="5556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Windows, Mac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OS, Linux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https://www.easy-py.net</a:t>
            </a:r>
            <a:endParaRPr lang="zh-TW" altLang="en-US" sz="2400" u="sng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8437AB0-1DC0-4FE9-B715-C78391CD3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532" y="4619125"/>
            <a:ext cx="861775" cy="64633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9EF5F2-67B9-4B86-A477-E1E9F36D6126}"/>
              </a:ext>
            </a:extLst>
          </p:cNvPr>
          <p:cNvSpPr txBox="1"/>
          <p:nvPr/>
        </p:nvSpPr>
        <p:spPr>
          <a:xfrm>
            <a:off x="4477774" y="52654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藍牙無線</a:t>
            </a:r>
          </a:p>
        </p:txBody>
      </p:sp>
      <p:pic>
        <p:nvPicPr>
          <p:cNvPr id="2" name="圖片 1" descr="一張含有 文字, 電子用品 的圖片&#10;&#10;自動產生的描述">
            <a:extLst>
              <a:ext uri="{FF2B5EF4-FFF2-40B4-BE49-F238E27FC236}">
                <a16:creationId xmlns:a16="http://schemas.microsoft.com/office/drawing/2014/main" id="{04ECBD81-58C6-CCDB-6ABA-282E18B080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2392928"/>
            <a:ext cx="1796181" cy="17509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A1C708-A18C-B8A2-50F2-F113975F7B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4285724"/>
            <a:ext cx="1796181" cy="1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A26049-FCFC-41EF-96EB-911951AC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8" y="54970"/>
            <a:ext cx="9576371" cy="1221724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學習環境介紹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使用平板電腦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FA2C4A-3F65-4722-800B-46CE92B4F1DA}"/>
              </a:ext>
            </a:extLst>
          </p:cNvPr>
          <p:cNvSpPr txBox="1"/>
          <p:nvPr/>
        </p:nvSpPr>
        <p:spPr>
          <a:xfrm>
            <a:off x="1366065" y="1391997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  <a:r>
              <a:rPr lang="en-US" altLang="zh-TW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軟體環境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FC030-3BDF-4D08-BACC-8E049731C341}"/>
              </a:ext>
            </a:extLst>
          </p:cNvPr>
          <p:cNvSpPr txBox="1"/>
          <p:nvPr/>
        </p:nvSpPr>
        <p:spPr>
          <a:xfrm>
            <a:off x="7657210" y="13748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主機板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EC32B8F-DFA8-475C-A9F8-3811DD82364D}"/>
              </a:ext>
            </a:extLst>
          </p:cNvPr>
          <p:cNvSpPr txBox="1"/>
          <p:nvPr/>
        </p:nvSpPr>
        <p:spPr>
          <a:xfrm>
            <a:off x="4369948" y="1407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連接方式</a:t>
            </a:r>
          </a:p>
        </p:txBody>
      </p:sp>
      <p:pic>
        <p:nvPicPr>
          <p:cNvPr id="37" name="圖片 36" descr="一張含有 監視器, 電子用品, 螢幕, 坐 的圖片&#10;&#10;自動產生的描述">
            <a:extLst>
              <a:ext uri="{FF2B5EF4-FFF2-40B4-BE49-F238E27FC236}">
                <a16:creationId xmlns:a16="http://schemas.microsoft.com/office/drawing/2014/main" id="{BE79C16F-6A1E-4DF0-B48C-FBC91E059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1595328" y="3048739"/>
            <a:ext cx="1596819" cy="190287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C0C1A37-48B6-429C-8DAF-B25DC163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60" y="3429000"/>
            <a:ext cx="1564189" cy="1119105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B5F199-94B2-4696-990B-054605F810E7}"/>
              </a:ext>
            </a:extLst>
          </p:cNvPr>
          <p:cNvSpPr txBox="1"/>
          <p:nvPr/>
        </p:nvSpPr>
        <p:spPr>
          <a:xfrm>
            <a:off x="1931509" y="3803886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4741394-3678-49A3-A48E-A3FBEF19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706" y="3420192"/>
            <a:ext cx="861775" cy="646331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FA8AB606-4C4E-4E42-9945-274223ABD9F7}"/>
              </a:ext>
            </a:extLst>
          </p:cNvPr>
          <p:cNvSpPr txBox="1"/>
          <p:nvPr/>
        </p:nvSpPr>
        <p:spPr>
          <a:xfrm>
            <a:off x="4369948" y="4066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藍牙無線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F82B2D-C28C-40B2-A1A0-7EBBFEC407DF}"/>
              </a:ext>
            </a:extLst>
          </p:cNvPr>
          <p:cNvSpPr txBox="1"/>
          <p:nvPr/>
        </p:nvSpPr>
        <p:spPr>
          <a:xfrm>
            <a:off x="7605688" y="1772928"/>
            <a:ext cx="98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0000FF"/>
                </a:solidFill>
              </a:rPr>
              <a:t>ePy_Lite</a:t>
            </a:r>
            <a:endParaRPr lang="en-US" altLang="zh-TW" dirty="0">
              <a:solidFill>
                <a:srgbClr val="0000FF"/>
              </a:solidFill>
            </a:endParaRPr>
          </a:p>
          <a:p>
            <a:pPr algn="ctr"/>
            <a:r>
              <a:rPr lang="zh-TW" altLang="en-US" dirty="0">
                <a:solidFill>
                  <a:srgbClr val="0000FF"/>
                </a:solidFill>
              </a:rPr>
              <a:t>易趣板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1E940B-589D-4B05-A047-02E83207B559}"/>
              </a:ext>
            </a:extLst>
          </p:cNvPr>
          <p:cNvSpPr txBox="1"/>
          <p:nvPr/>
        </p:nvSpPr>
        <p:spPr>
          <a:xfrm>
            <a:off x="1442299" y="523517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及安卓系統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70CA57D-9CA6-4B38-BB35-8AC5C0AFAC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06" y="5696835"/>
            <a:ext cx="1030248" cy="103024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076B761-1673-4F15-97F7-D8590FBF361E}"/>
              </a:ext>
            </a:extLst>
          </p:cNvPr>
          <p:cNvSpPr txBox="1"/>
          <p:nvPr/>
        </p:nvSpPr>
        <p:spPr>
          <a:xfrm>
            <a:off x="1200543" y="4682602"/>
            <a:ext cx="2363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螢幕尺寸限 </a:t>
            </a:r>
            <a:r>
              <a:rPr lang="en-US" altLang="zh-TW" dirty="0"/>
              <a:t>7 </a:t>
            </a:r>
            <a:r>
              <a:rPr lang="zh-TW" altLang="en-US" dirty="0"/>
              <a:t>吋以上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 descr="一張含有 文字, 電子用品 的圖片&#10;&#10;自動產生的描述">
            <a:extLst>
              <a:ext uri="{FF2B5EF4-FFF2-40B4-BE49-F238E27FC236}">
                <a16:creationId xmlns:a16="http://schemas.microsoft.com/office/drawing/2014/main" id="{2C954F01-FE91-7B59-367C-CD1B942EF3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49" y="2620072"/>
            <a:ext cx="1796181" cy="1750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C737CB-5739-0AEC-9809-C41FC7D264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49" y="4512868"/>
            <a:ext cx="1796181" cy="1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0934CE-8416-40E1-A60D-90255795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45833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使用平板電腦來與小派說話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51550-9874-4F22-8C72-2B9702E1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03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D9B15-8FB4-4937-9519-F5D052A9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2" y="1"/>
            <a:ext cx="9633857" cy="1240970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安裝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APP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於平板電腦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54F068-8962-4B6B-8BC2-4C0927CD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17171"/>
            <a:ext cx="10058400" cy="4882017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請依據平板電腦的作業系統，到相應的應用程式商店下載、安裝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作業系統（限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 10.0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以上版本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作業系統（限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7.0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以上版本）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39DC5F-3063-4B25-9F74-16AB0643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33" y="2222947"/>
            <a:ext cx="234962" cy="2349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3CE7B2-B239-47A8-A238-28730C53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621" y="2457909"/>
            <a:ext cx="2267067" cy="15240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91D2E3-A395-4BE6-AE38-1EFA8BA3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79" y="4114839"/>
            <a:ext cx="304816" cy="3683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96CB783-B00D-4276-A924-7C08B805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22" y="4497355"/>
            <a:ext cx="2254366" cy="15113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8ED014-CD10-4C0E-B711-CF703E4B5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604" y="2457909"/>
            <a:ext cx="1301817" cy="13145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2E94C3-15B7-4A68-AC84-C0968BF3F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078" y="4483158"/>
            <a:ext cx="1320868" cy="13399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35A9A0-6982-4758-8768-D5DAC8CDEEC3}"/>
              </a:ext>
            </a:extLst>
          </p:cNvPr>
          <p:cNvSpPr txBox="1"/>
          <p:nvPr/>
        </p:nvSpPr>
        <p:spPr>
          <a:xfrm>
            <a:off x="1611084" y="6389584"/>
            <a:ext cx="604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安裝完成後，第一個任務就完美達成囉！</a:t>
            </a:r>
          </a:p>
        </p:txBody>
      </p:sp>
    </p:spTree>
    <p:extLst>
      <p:ext uri="{BB962C8B-B14F-4D97-AF65-F5344CB8AC3E}">
        <p14:creationId xmlns:p14="http://schemas.microsoft.com/office/powerpoint/2010/main" val="3677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05B67-3389-49B7-9F5C-2B13F3020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0" y="1"/>
            <a:ext cx="9655629" cy="1230085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小派提供電源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E587C0-31A6-4F15-AC88-9263E206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629" y="1230086"/>
            <a:ext cx="10080171" cy="4969102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使用材料包中的電池盒為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小派提供電源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ePy-Plus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小派需要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3.3V ∼ 7.2V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之間的電壓，才能順利運作。如果電壓過低，小派就無法啟動；如果電壓過高，小派就有可能損壞，甚至造成危險。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將電池盒的連接線，接到小拍上的電池盒接口。請確保連接頭的正反方向正確，避免損壞。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lphaL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連接完成後，只要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亮起閃爍， 就完成供電囉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F3F976-B55A-4671-B42C-32168CCE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71" y="2077401"/>
            <a:ext cx="1812371" cy="13515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A14E05-1BE9-4F59-A6E7-BD8FC7315302}"/>
              </a:ext>
            </a:extLst>
          </p:cNvPr>
          <p:cNvSpPr txBox="1"/>
          <p:nvPr/>
        </p:nvSpPr>
        <p:spPr>
          <a:xfrm>
            <a:off x="4789714" y="2597486"/>
            <a:ext cx="7032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個安全、合格、電力充 足的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AAA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電池（四號電池）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E910F5-BBC7-4DA2-B710-3F311231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30" y="3937062"/>
            <a:ext cx="1788948" cy="1444045"/>
          </a:xfrm>
          <a:prstGeom prst="rect">
            <a:avLst/>
          </a:prstGeom>
        </p:spPr>
      </p:pic>
      <p:pic>
        <p:nvPicPr>
          <p:cNvPr id="6" name="圖片 5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B060F6FB-6B78-F1BB-C0C0-D1B107A4A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71" y="5712473"/>
            <a:ext cx="1163135" cy="10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C0E43B56-9298-4B3F-9E16-0EA73D790E3E}"/>
              </a:ext>
            </a:extLst>
          </p:cNvPr>
          <p:cNvSpPr txBox="1">
            <a:spLocks/>
          </p:cNvSpPr>
          <p:nvPr/>
        </p:nvSpPr>
        <p:spPr>
          <a:xfrm>
            <a:off x="1690035" y="156674"/>
            <a:ext cx="9772622" cy="707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用藍牙連接小拍與平板電腦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36" y="1972697"/>
            <a:ext cx="2903736" cy="1987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484" y="4126767"/>
            <a:ext cx="2903736" cy="1987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98" y="1972697"/>
            <a:ext cx="2903736" cy="19878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437298" y="129551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開啟平板並登入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67440" y="1141629"/>
            <a:ext cx="2519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點平板上的 </a:t>
            </a:r>
            <a:r>
              <a:rPr lang="en-US" altLang="zh-TW" sz="2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PyCode</a:t>
            </a:r>
            <a:r>
              <a:rPr lang="zh-TW" altLang="en-US" sz="2000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 圖示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16308" y="1141629"/>
            <a:ext cx="2143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選擇小派序號來進行連線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99266" y="1141629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50398" y="1147497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1530" y="1141629"/>
            <a:ext cx="470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B8285F-9660-4A7E-B71C-AE32A561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952" y="1972697"/>
            <a:ext cx="3111659" cy="2095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C739C5-DF62-4875-8338-F896FA14B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952" y="4126767"/>
            <a:ext cx="3111660" cy="23877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200B82-1978-42F3-9832-CA8855CD83E1}"/>
              </a:ext>
            </a:extLst>
          </p:cNvPr>
          <p:cNvSpPr txBox="1"/>
          <p:nvPr/>
        </p:nvSpPr>
        <p:spPr>
          <a:xfrm>
            <a:off x="2977019" y="6341989"/>
            <a:ext cx="6237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小派上的</a:t>
            </a: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亮起來，就表示連線成功囉！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288FC32-701D-4757-90A1-CD8D742F8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939" y="4118260"/>
            <a:ext cx="3168813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4BC12-DED6-4064-8FCD-B0289412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"/>
            <a:ext cx="9688286" cy="1251856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EC6982-EA52-4D17-9A16-F31DCCC5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72" y="846632"/>
            <a:ext cx="2728429" cy="1826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26A0A6-FD0C-44AF-83A2-4F858F34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072" y="2716468"/>
            <a:ext cx="2583029" cy="17273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DC8C71-817C-416B-AEF7-F55A96C9C651}"/>
              </a:ext>
            </a:extLst>
          </p:cNvPr>
          <p:cNvSpPr txBox="1"/>
          <p:nvPr/>
        </p:nvSpPr>
        <p:spPr>
          <a:xfrm>
            <a:off x="1364960" y="1324334"/>
            <a:ext cx="5667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小派家族有許多成員，他們都有各自的興趣和能力。我們要在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程式中選擇正確的主機板，才能順利開啟與小拍 的對話喔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CE1836-84AC-42C7-A7AB-F6A183038734}"/>
              </a:ext>
            </a:extLst>
          </p:cNvPr>
          <p:cNvSpPr txBox="1"/>
          <p:nvPr/>
        </p:nvSpPr>
        <p:spPr>
          <a:xfrm>
            <a:off x="1364960" y="3105391"/>
            <a:ext cx="5667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主畫面之後，點選上方工具列中最左方的「功 能」按鈕，開啟功能視窗。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57AC72-80D0-4B3B-8078-044E3ADF0C3E}"/>
              </a:ext>
            </a:extLst>
          </p:cNvPr>
          <p:cNvSpPr txBox="1"/>
          <p:nvPr/>
        </p:nvSpPr>
        <p:spPr>
          <a:xfrm>
            <a:off x="1364961" y="4739009"/>
            <a:ext cx="5667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點選「主機板」的按鈕後，選擇「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小派」就完成囉！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E31866-AD5B-4C42-BAE6-1187C74B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072" y="4533374"/>
            <a:ext cx="2812676" cy="229439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9F6F07-F33E-450D-A1CD-95EF60FD880A}"/>
              </a:ext>
            </a:extLst>
          </p:cNvPr>
          <p:cNvSpPr txBox="1"/>
          <p:nvPr/>
        </p:nvSpPr>
        <p:spPr>
          <a:xfrm>
            <a:off x="337457" y="6304430"/>
            <a:ext cx="7341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恭喜！您已經完成所有「和小派說話」的準備任務囉！</a:t>
            </a:r>
          </a:p>
        </p:txBody>
      </p:sp>
    </p:spTree>
    <p:extLst>
      <p:ext uri="{BB962C8B-B14F-4D97-AF65-F5344CB8AC3E}">
        <p14:creationId xmlns:p14="http://schemas.microsoft.com/office/powerpoint/2010/main" val="395045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31144</TotalTime>
  <Words>1724</Words>
  <Application>Microsoft Office PowerPoint</Application>
  <PresentationFormat>寬螢幕</PresentationFormat>
  <Paragraphs>196</Paragraphs>
  <Slides>22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華康圓體 Std W7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如何使用PyCode軟體來寫程式</vt:lpstr>
      <vt:lpstr>AI學習環境介紹—使用桌上型/筆記型電腦</vt:lpstr>
      <vt:lpstr>AI學習環境介紹—使用平板電腦</vt:lpstr>
      <vt:lpstr>使用平板電腦來與小派說話</vt:lpstr>
      <vt:lpstr>任務一: 安裝PyCode APP於平板電腦</vt:lpstr>
      <vt:lpstr>任務二: 為ePy-Plus小派提供電源</vt:lpstr>
      <vt:lpstr>PowerPoint 簡報</vt:lpstr>
      <vt:lpstr>PyCode環境設定</vt:lpstr>
      <vt:lpstr>使用桌上型/筆記型電腦來與小派說話</vt:lpstr>
      <vt:lpstr>任務一: 開啟PyCode程式網頁板</vt:lpstr>
      <vt:lpstr>PyCode環境設定</vt:lpstr>
      <vt:lpstr>任務二: 為ePy-Plus小派提供電源</vt:lpstr>
      <vt:lpstr>PowerPoint 簡報</vt:lpstr>
      <vt:lpstr>PowerPoint 簡報</vt:lpstr>
      <vt:lpstr>任務二: 用USB線為ePy-Plus小派提供電源</vt:lpstr>
      <vt:lpstr>PowerPoint 簡報</vt:lpstr>
      <vt:lpstr>PowerPoint 簡報</vt:lpstr>
      <vt:lpstr>PowerPoint 簡報</vt:lpstr>
      <vt:lpstr>PyCode功能介紹</vt:lpstr>
      <vt:lpstr>PyCode功能設定</vt:lpstr>
      <vt:lpstr>常見問題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358</cp:revision>
  <dcterms:created xsi:type="dcterms:W3CDTF">2020-08-17T09:45:41Z</dcterms:created>
  <dcterms:modified xsi:type="dcterms:W3CDTF">2023-01-05T15:15:49Z</dcterms:modified>
</cp:coreProperties>
</file>